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9144000" cy="5143500" type="screen16x9"/>
  <p:notesSz cx="6858000" cy="9144000"/>
  <p:embeddedFontLst>
    <p:embeddedFont>
      <p:font typeface="Dosis" pitchFamily="2" charset="0"/>
      <p:regular r:id="rId19"/>
      <p:bold r:id="rId20"/>
    </p:embeddedFont>
    <p:embeddedFont>
      <p:font typeface="Nunito"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67fa46197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1267fa46197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67fa46197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67fa46197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67fa46197_1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67fa46197_1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67fa4619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267fa4619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67fa4619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67fa4619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67fa46197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267fa46197_2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67fa46197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267fa46197_2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67fa46197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67fa46197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67fa46197_7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67fa46197_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67fa46197_7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67fa46197_7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67fa46197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67fa46197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67fa46197_1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67fa46197_1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67fa46197_1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67fa46197_1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5" y="744575"/>
            <a:ext cx="38523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3300"/>
              <a:buNone/>
              <a:defRPr sz="3300" b="1">
                <a:solidFill>
                  <a:schemeClr val="lt1"/>
                </a:solidFill>
              </a:defRPr>
            </a:lvl1pPr>
            <a:lvl2pPr lvl="1" algn="ctr">
              <a:lnSpc>
                <a:spcPct val="100000"/>
              </a:lnSpc>
              <a:spcBef>
                <a:spcPts val="0"/>
              </a:spcBef>
              <a:spcAft>
                <a:spcPts val="0"/>
              </a:spcAft>
              <a:buClr>
                <a:schemeClr val="lt1"/>
              </a:buClr>
              <a:buSzPts val="3300"/>
              <a:buNone/>
              <a:defRPr sz="3300" b="1">
                <a:solidFill>
                  <a:schemeClr val="lt1"/>
                </a:solidFill>
              </a:defRPr>
            </a:lvl2pPr>
            <a:lvl3pPr lvl="2" algn="ctr">
              <a:lnSpc>
                <a:spcPct val="100000"/>
              </a:lnSpc>
              <a:spcBef>
                <a:spcPts val="0"/>
              </a:spcBef>
              <a:spcAft>
                <a:spcPts val="0"/>
              </a:spcAft>
              <a:buClr>
                <a:schemeClr val="lt1"/>
              </a:buClr>
              <a:buSzPts val="3300"/>
              <a:buNone/>
              <a:defRPr sz="3300" b="1">
                <a:solidFill>
                  <a:schemeClr val="lt1"/>
                </a:solidFill>
              </a:defRPr>
            </a:lvl3pPr>
            <a:lvl4pPr lvl="3" algn="ctr">
              <a:lnSpc>
                <a:spcPct val="100000"/>
              </a:lnSpc>
              <a:spcBef>
                <a:spcPts val="0"/>
              </a:spcBef>
              <a:spcAft>
                <a:spcPts val="0"/>
              </a:spcAft>
              <a:buClr>
                <a:schemeClr val="lt1"/>
              </a:buClr>
              <a:buSzPts val="3300"/>
              <a:buNone/>
              <a:defRPr sz="3300" b="1">
                <a:solidFill>
                  <a:schemeClr val="lt1"/>
                </a:solidFill>
              </a:defRPr>
            </a:lvl4pPr>
            <a:lvl5pPr lvl="4" algn="ctr">
              <a:lnSpc>
                <a:spcPct val="100000"/>
              </a:lnSpc>
              <a:spcBef>
                <a:spcPts val="0"/>
              </a:spcBef>
              <a:spcAft>
                <a:spcPts val="0"/>
              </a:spcAft>
              <a:buClr>
                <a:schemeClr val="lt1"/>
              </a:buClr>
              <a:buSzPts val="3300"/>
              <a:buNone/>
              <a:defRPr sz="3300" b="1">
                <a:solidFill>
                  <a:schemeClr val="lt1"/>
                </a:solidFill>
              </a:defRPr>
            </a:lvl5pPr>
            <a:lvl6pPr lvl="5" algn="ctr">
              <a:lnSpc>
                <a:spcPct val="100000"/>
              </a:lnSpc>
              <a:spcBef>
                <a:spcPts val="0"/>
              </a:spcBef>
              <a:spcAft>
                <a:spcPts val="0"/>
              </a:spcAft>
              <a:buClr>
                <a:schemeClr val="lt1"/>
              </a:buClr>
              <a:buSzPts val="3300"/>
              <a:buNone/>
              <a:defRPr sz="3300" b="1">
                <a:solidFill>
                  <a:schemeClr val="lt1"/>
                </a:solidFill>
              </a:defRPr>
            </a:lvl6pPr>
            <a:lvl7pPr lvl="6" algn="ctr">
              <a:lnSpc>
                <a:spcPct val="100000"/>
              </a:lnSpc>
              <a:spcBef>
                <a:spcPts val="0"/>
              </a:spcBef>
              <a:spcAft>
                <a:spcPts val="0"/>
              </a:spcAft>
              <a:buClr>
                <a:schemeClr val="lt1"/>
              </a:buClr>
              <a:buSzPts val="3300"/>
              <a:buNone/>
              <a:defRPr sz="3300" b="1">
                <a:solidFill>
                  <a:schemeClr val="lt1"/>
                </a:solidFill>
              </a:defRPr>
            </a:lvl7pPr>
            <a:lvl8pPr lvl="7" algn="ctr">
              <a:lnSpc>
                <a:spcPct val="100000"/>
              </a:lnSpc>
              <a:spcBef>
                <a:spcPts val="0"/>
              </a:spcBef>
              <a:spcAft>
                <a:spcPts val="0"/>
              </a:spcAft>
              <a:buClr>
                <a:schemeClr val="lt1"/>
              </a:buClr>
              <a:buSzPts val="3300"/>
              <a:buNone/>
              <a:defRPr sz="3300" b="1">
                <a:solidFill>
                  <a:schemeClr val="lt1"/>
                </a:solidFill>
              </a:defRPr>
            </a:lvl8pPr>
            <a:lvl9pPr lvl="8" algn="ctr">
              <a:lnSpc>
                <a:spcPct val="100000"/>
              </a:lnSpc>
              <a:spcBef>
                <a:spcPts val="0"/>
              </a:spcBef>
              <a:spcAft>
                <a:spcPts val="0"/>
              </a:spcAft>
              <a:buClr>
                <a:schemeClr val="lt1"/>
              </a:buClr>
              <a:buSzPts val="3300"/>
              <a:buNone/>
              <a:defRPr sz="3300" b="1">
                <a:solidFill>
                  <a:schemeClr val="lt1"/>
                </a:solidFill>
              </a:defRPr>
            </a:lvl9pPr>
          </a:lstStyle>
          <a:p>
            <a:endParaRPr/>
          </a:p>
        </p:txBody>
      </p:sp>
      <p:sp>
        <p:nvSpPr>
          <p:cNvPr id="56" name="Google Shape;56;p14"/>
          <p:cNvSpPr txBox="1">
            <a:spLocks noGrp="1"/>
          </p:cNvSpPr>
          <p:nvPr>
            <p:ph type="subTitle" idx="1"/>
          </p:nvPr>
        </p:nvSpPr>
        <p:spPr>
          <a:xfrm>
            <a:off x="4980000" y="2834125"/>
            <a:ext cx="3852300" cy="1713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12175"/>
            <a:ext cx="7632300" cy="572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1" name="Google Shape;101;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2" name="Google Shape;10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5" name="Google Shape;105;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6" name="Google Shape;106;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
        <p:cNvGrpSpPr/>
        <p:nvPr/>
      </p:nvGrpSpPr>
      <p:grpSpPr>
        <a:xfrm>
          <a:off x="0" y="0"/>
          <a:ext cx="0" cy="0"/>
          <a:chOff x="0" y="0"/>
          <a:chExt cx="0" cy="0"/>
        </a:xfrm>
      </p:grpSpPr>
      <p:sp>
        <p:nvSpPr>
          <p:cNvPr id="108" name="Google Shape;108;p2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3" name="Google Shape;113;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14" name="Google Shape;11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30" name="Google Shape;13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4"/>
        <p:cNvGrpSpPr/>
        <p:nvPr/>
      </p:nvGrpSpPr>
      <p:grpSpPr>
        <a:xfrm>
          <a:off x="0" y="0"/>
          <a:ext cx="0" cy="0"/>
          <a:chOff x="0" y="0"/>
          <a:chExt cx="0" cy="0"/>
        </a:xfrm>
      </p:grpSpPr>
      <p:sp>
        <p:nvSpPr>
          <p:cNvPr id="145" name="Google Shape;145;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6" name="Google Shape;146;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 name="Google Shape;14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8"/>
        <p:cNvGrpSpPr/>
        <p:nvPr/>
      </p:nvGrpSpPr>
      <p:grpSpPr>
        <a:xfrm>
          <a:off x="0" y="0"/>
          <a:ext cx="0" cy="0"/>
          <a:chOff x="0" y="0"/>
          <a:chExt cx="0" cy="0"/>
        </a:xfrm>
      </p:grpSpPr>
      <p:sp>
        <p:nvSpPr>
          <p:cNvPr id="149" name="Google Shape;149;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 name="Google Shape;15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4" name="Google Shape;15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5"/>
        <p:cNvGrpSpPr/>
        <p:nvPr/>
      </p:nvGrpSpPr>
      <p:grpSpPr>
        <a:xfrm>
          <a:off x="0" y="0"/>
          <a:ext cx="0" cy="0"/>
          <a:chOff x="0" y="0"/>
          <a:chExt cx="0" cy="0"/>
        </a:xfrm>
      </p:grpSpPr>
      <p:sp>
        <p:nvSpPr>
          <p:cNvPr id="156" name="Google Shape;15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8" name="Google Shape;158;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9" name="Google Shape;15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sp>
        <p:nvSpPr>
          <p:cNvPr id="164" name="Google Shape;164;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5" name="Google Shape;165;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6" name="Google Shape;16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
        <p:cNvGrpSpPr/>
        <p:nvPr/>
      </p:nvGrpSpPr>
      <p:grpSpPr>
        <a:xfrm>
          <a:off x="0" y="0"/>
          <a:ext cx="0" cy="0"/>
          <a:chOff x="0" y="0"/>
          <a:chExt cx="0" cy="0"/>
        </a:xfrm>
      </p:grpSpPr>
      <p:sp>
        <p:nvSpPr>
          <p:cNvPr id="168" name="Google Shape;168;p4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9" name="Google Shape;16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3" name="Google Shape;173;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4" name="Google Shape;174;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5" name="Google Shape;17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6"/>
        <p:cNvGrpSpPr/>
        <p:nvPr/>
      </p:nvGrpSpPr>
      <p:grpSpPr>
        <a:xfrm>
          <a:off x="0" y="0"/>
          <a:ext cx="0" cy="0"/>
          <a:chOff x="0" y="0"/>
          <a:chExt cx="0" cy="0"/>
        </a:xfrm>
      </p:grpSpPr>
      <p:sp>
        <p:nvSpPr>
          <p:cNvPr id="177" name="Google Shape;177;p4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78" name="Google Shape;17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9"/>
        <p:cNvGrpSpPr/>
        <p:nvPr/>
      </p:nvGrpSpPr>
      <p:grpSpPr>
        <a:xfrm>
          <a:off x="0" y="0"/>
          <a:ext cx="0" cy="0"/>
          <a:chOff x="0" y="0"/>
          <a:chExt cx="0" cy="0"/>
        </a:xfrm>
      </p:grpSpPr>
      <p:sp>
        <p:nvSpPr>
          <p:cNvPr id="180" name="Google Shape;180;p4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1" name="Google Shape;181;p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82" name="Google Shape;18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7" name="Google Shape;9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8" name="Google Shape;9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2" name="Google Shape;142;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43" name="Google Shape;14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hyperlink" Target="https://www.linkedin.com/in/ferids55/"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erids55/MiP1-SQL/blob/3eb34de9b3e8face0ea02aa1b9a8d29ae7a13a35/Analyzing%20eCommerce%20Business%20Performance%20with%20SQL.pdf" TargetMode="External"/><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datastudio.google.com/reporting/4bbfaf0d-ca3f-4d45-80cf-410153f28725" TargetMode="External"/><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github.com/ferids55/MiP1-SQL/blob/3eb34de9b3e8face0ea02aa1b9a8d29ae7a13a35/Analyzing%20eCommerce%20Business%20Performance%20with%20SQL.pdf" TargetMode="External"/><Relationship Id="rId4" Type="http://schemas.openxmlformats.org/officeDocument/2006/relationships/hyperlink" Target="https://github.com/ferids55/MiP1-SQL/blob/3eb34de9b3e8face0ea02aa1b9a8d29ae7a13a35/ERD.p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erids55/MiP1-SQL/blob/3eb34de9b3e8face0ea02aa1b9a8d29ae7a13a35/Analyzing%20eCommerce%20Business%20Performance%20with%20SQL.pdf"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datastudio.google.com/reporting/4bbfaf0d-ca3f-4d45-80cf-410153f28725" TargetMode="External"/><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datastudio.google.com/reporting/4bbfaf0d-ca3f-4d45-80cf-410153f28725" TargetMode="External"/><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erids55/MiP1-SQL/blob/3eb34de9b3e8face0ea02aa1b9a8d29ae7a13a35/Analyzing%20eCommerce%20Business%20Performance%20with%20SQL.pdf" TargetMode="External"/><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datastudio.google.com/reporting/4bbfaf0d-ca3f-4d45-80cf-410153f28725" TargetMode="External"/><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datastudio.google.com/reporting/4bbfaf0d-ca3f-4d45-80cf-410153f28725" TargetMode="External"/><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openxmlformats.org/officeDocument/2006/relationships/image" Target="../media/image1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49"/>
          <p:cNvSpPr txBox="1">
            <a:spLocks noGrp="1"/>
          </p:cNvSpPr>
          <p:nvPr>
            <p:ph type="ctrTitle"/>
          </p:nvPr>
        </p:nvSpPr>
        <p:spPr>
          <a:xfrm>
            <a:off x="311700" y="1161800"/>
            <a:ext cx="3736800" cy="2007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90" name="Google Shape;190;p49"/>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000000"/>
                </a:solidFill>
                <a:latin typeface="Dosis"/>
                <a:ea typeface="Dosis"/>
                <a:cs typeface="Dosis"/>
                <a:sym typeface="Dosis"/>
              </a:rPr>
              <a:t>Created by: </a:t>
            </a:r>
            <a:endParaRPr sz="1200" b="1"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000000"/>
                </a:solidFill>
                <a:latin typeface="Dosis"/>
                <a:ea typeface="Dosis"/>
                <a:cs typeface="Dosis"/>
                <a:sym typeface="Dosis"/>
              </a:rPr>
              <a:t>Feri Dwi Saputro</a:t>
            </a:r>
            <a:endParaRPr sz="1200" b="1"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Dosis"/>
                <a:ea typeface="Dosis"/>
                <a:cs typeface="Dosis"/>
                <a:sym typeface="Dosis"/>
              </a:rPr>
              <a:t>feridwisa95@gmail.com</a:t>
            </a:r>
            <a:endParaRPr sz="1200" b="0"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0" i="0" u="sng" strike="noStrike" cap="none">
                <a:solidFill>
                  <a:srgbClr val="000000"/>
                </a:solidFill>
                <a:latin typeface="Dosis"/>
                <a:ea typeface="Dosis"/>
                <a:cs typeface="Dosis"/>
                <a:sym typeface="Dosis"/>
                <a:hlinkClick r:id="rId4">
                  <a:extLst>
                    <a:ext uri="{A12FA001-AC4F-418D-AE19-62706E023703}">
                      <ahyp:hlinkClr xmlns:ahyp="http://schemas.microsoft.com/office/drawing/2018/hyperlinkcolor" val="tx"/>
                    </a:ext>
                  </a:extLst>
                </a:hlinkClick>
              </a:rPr>
              <a:t>linkedin.com/in/ferids55</a:t>
            </a:r>
            <a:endParaRPr sz="1200" b="0" i="0" u="none" strike="noStrike" cap="none">
              <a:solidFill>
                <a:srgbClr val="000000"/>
              </a:solidFill>
              <a:latin typeface="Dosis"/>
              <a:ea typeface="Dosis"/>
              <a:cs typeface="Dosis"/>
              <a:sym typeface="Dosis"/>
            </a:endParaRPr>
          </a:p>
        </p:txBody>
      </p:sp>
      <p:pic>
        <p:nvPicPr>
          <p:cNvPr id="191" name="Google Shape;191;p49"/>
          <p:cNvPicPr preferRelativeResize="0"/>
          <p:nvPr/>
        </p:nvPicPr>
        <p:blipFill rotWithShape="1">
          <a:blip r:embed="rId5">
            <a:alphaModFix/>
          </a:blip>
          <a:srcRect l="2287" r="228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92" name="Google Shape;192;p49"/>
          <p:cNvSpPr txBox="1">
            <a:spLocks noGrp="1"/>
          </p:cNvSpPr>
          <p:nvPr>
            <p:ph type="subTitle" idx="1"/>
          </p:nvPr>
        </p:nvSpPr>
        <p:spPr>
          <a:xfrm>
            <a:off x="4665150" y="2202425"/>
            <a:ext cx="4167000" cy="22980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Saya seorang </a:t>
            </a:r>
            <a:r>
              <a:rPr lang="en" sz="1217" b="1" dirty="0">
                <a:solidFill>
                  <a:schemeClr val="dk1"/>
                </a:solidFill>
                <a:latin typeface="Nunito"/>
                <a:ea typeface="Nunito"/>
                <a:cs typeface="Nunito"/>
                <a:sym typeface="Nunito"/>
              </a:rPr>
              <a:t>mantan Electrical Staff</a:t>
            </a:r>
            <a:r>
              <a:rPr lang="en" sz="1217" dirty="0">
                <a:solidFill>
                  <a:schemeClr val="dk1"/>
                </a:solidFill>
                <a:latin typeface="Nunito"/>
                <a:ea typeface="Nunito"/>
                <a:cs typeface="Nunito"/>
                <a:sym typeface="Nunito"/>
              </a:rPr>
              <a:t> yang telah bekerja selama 3 tahun di PLTU dan kini ingin mengubah jalur karir ke bidang data karena lebih sesuai dengan passion saya yaitu analisis dan perhitungan numerik. Tools yang biasa saya gunakan adalah </a:t>
            </a:r>
            <a:r>
              <a:rPr lang="en" sz="1217" b="1" dirty="0">
                <a:solidFill>
                  <a:schemeClr val="dk1"/>
                </a:solidFill>
                <a:latin typeface="Nunito"/>
                <a:ea typeface="Nunito"/>
                <a:cs typeface="Nunito"/>
                <a:sym typeface="Nunito"/>
              </a:rPr>
              <a:t>SQL dan Python</a:t>
            </a:r>
            <a:r>
              <a:rPr lang="en" sz="1217" dirty="0">
                <a:solidFill>
                  <a:schemeClr val="dk1"/>
                </a:solidFill>
                <a:latin typeface="Nunito"/>
                <a:ea typeface="Nunito"/>
                <a:cs typeface="Nunito"/>
                <a:sym typeface="Nunito"/>
              </a:rPr>
              <a:t> untuk analisis data dan pemodelan. Saya tertarik pada penerapan data science dalam </a:t>
            </a:r>
            <a:r>
              <a:rPr lang="en" sz="1217" b="1" dirty="0">
                <a:solidFill>
                  <a:schemeClr val="dk1"/>
                </a:solidFill>
                <a:latin typeface="Nunito"/>
                <a:ea typeface="Nunito"/>
                <a:cs typeface="Nunito"/>
                <a:sym typeface="Nunito"/>
              </a:rPr>
              <a:t>bidang retail, marketing, atau mungkin esport</a:t>
            </a:r>
            <a:r>
              <a:rPr lang="en" sz="1217" dirty="0">
                <a:solidFill>
                  <a:schemeClr val="dk1"/>
                </a:solidFill>
                <a:latin typeface="Nunito"/>
                <a:ea typeface="Nunito"/>
                <a:cs typeface="Nunito"/>
                <a:sym typeface="Nunito"/>
              </a:rPr>
              <a:t>.</a:t>
            </a:r>
            <a:endParaRPr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8"/>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Annual Payment Type Usage Analysis</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264" name="Google Shape;264;p58"/>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u="sng" dirty="0">
                <a:solidFill>
                  <a:schemeClr val="hlink"/>
                </a:solidFill>
                <a:hlinkClick r:id="rId3"/>
              </a:rPr>
              <a:t>disini</a:t>
            </a:r>
            <a:endParaRPr sz="1100" dirty="0">
              <a:solidFill>
                <a:schemeClr val="dk1"/>
              </a:solidFill>
            </a:endParaRPr>
          </a:p>
        </p:txBody>
      </p:sp>
      <p:sp>
        <p:nvSpPr>
          <p:cNvPr id="265" name="Google Shape;265;p58"/>
          <p:cNvSpPr txBox="1">
            <a:spLocks noGrp="1"/>
          </p:cNvSpPr>
          <p:nvPr>
            <p:ph type="body" idx="1"/>
          </p:nvPr>
        </p:nvSpPr>
        <p:spPr>
          <a:xfrm>
            <a:off x="1203300" y="1105825"/>
            <a:ext cx="6737400" cy="8028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1200"/>
              </a:spcAft>
              <a:buNone/>
            </a:pPr>
            <a:r>
              <a:rPr lang="en" sz="1400">
                <a:solidFill>
                  <a:schemeClr val="dk1"/>
                </a:solidFill>
              </a:rPr>
              <a:t>Berikut ini adalah hasil query untuk </a:t>
            </a:r>
            <a:r>
              <a:rPr lang="en" sz="1400" b="1">
                <a:solidFill>
                  <a:schemeClr val="dk1"/>
                </a:solidFill>
              </a:rPr>
              <a:t>analisis tipe pembayaran</a:t>
            </a:r>
            <a:r>
              <a:rPr lang="en" sz="1400">
                <a:solidFill>
                  <a:schemeClr val="dk1"/>
                </a:solidFill>
              </a:rPr>
              <a:t> berdasarkan jumlah penggunaan yang terjadi selama tahun 2016 hingga 2017.</a:t>
            </a:r>
            <a:endParaRPr sz="1400">
              <a:solidFill>
                <a:schemeClr val="dk1"/>
              </a:solidFill>
            </a:endParaRPr>
          </a:p>
        </p:txBody>
      </p:sp>
      <p:pic>
        <p:nvPicPr>
          <p:cNvPr id="266" name="Google Shape;266;p58"/>
          <p:cNvPicPr preferRelativeResize="0"/>
          <p:nvPr/>
        </p:nvPicPr>
        <p:blipFill>
          <a:blip r:embed="rId4">
            <a:alphaModFix/>
          </a:blip>
          <a:stretch>
            <a:fillRect/>
          </a:stretch>
        </p:blipFill>
        <p:spPr>
          <a:xfrm>
            <a:off x="1628450" y="2033475"/>
            <a:ext cx="5887100" cy="207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Annual Payment Type Usage Analysis</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272" name="Google Shape;272;p59"/>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73" name="Google Shape;273;p59"/>
          <p:cNvSpPr txBox="1">
            <a:spLocks noGrp="1"/>
          </p:cNvSpPr>
          <p:nvPr>
            <p:ph type="body" idx="1"/>
          </p:nvPr>
        </p:nvSpPr>
        <p:spPr>
          <a:xfrm>
            <a:off x="1476600" y="3430538"/>
            <a:ext cx="6703500" cy="13536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1200"/>
              </a:spcAft>
              <a:buNone/>
            </a:pPr>
            <a:r>
              <a:rPr lang="en" sz="1400">
                <a:solidFill>
                  <a:schemeClr val="dk1"/>
                </a:solidFill>
              </a:rPr>
              <a:t>Hampir semua tipe pembayaran yang ada mengalami kenaikan selama 2016-2018, terutama pada </a:t>
            </a:r>
            <a:r>
              <a:rPr lang="en" sz="1400" b="1">
                <a:solidFill>
                  <a:schemeClr val="dk1"/>
                </a:solidFill>
              </a:rPr>
              <a:t>pembayaran dengan Credit Card yang naik cukup signikan lebih dari 100% dari 2017 ke 2018.</a:t>
            </a:r>
            <a:r>
              <a:rPr lang="en" sz="1400">
                <a:solidFill>
                  <a:schemeClr val="dk1"/>
                </a:solidFill>
              </a:rPr>
              <a:t> Sayangnya untuk tipe pembayaran dengan </a:t>
            </a:r>
            <a:r>
              <a:rPr lang="en" sz="1400" b="1">
                <a:solidFill>
                  <a:schemeClr val="dk1"/>
                </a:solidFill>
              </a:rPr>
              <a:t>Voucher mengalami sedikit penurunan pada tahun 2017 ke 2018, sedangkan pada tahun 2018 ada 3 transaksi yang tidak diketahui jenis pembayarannya</a:t>
            </a:r>
            <a:r>
              <a:rPr lang="en" sz="1400">
                <a:solidFill>
                  <a:schemeClr val="dk1"/>
                </a:solidFill>
              </a:rPr>
              <a:t>.</a:t>
            </a:r>
            <a:endParaRPr sz="1400">
              <a:solidFill>
                <a:schemeClr val="dk1"/>
              </a:solidFill>
            </a:endParaRPr>
          </a:p>
        </p:txBody>
      </p:sp>
      <p:pic>
        <p:nvPicPr>
          <p:cNvPr id="274" name="Google Shape;274;p59"/>
          <p:cNvPicPr preferRelativeResize="0"/>
          <p:nvPr/>
        </p:nvPicPr>
        <p:blipFill>
          <a:blip r:embed="rId4">
            <a:alphaModFix/>
          </a:blip>
          <a:stretch>
            <a:fillRect/>
          </a:stretch>
        </p:blipFill>
        <p:spPr>
          <a:xfrm>
            <a:off x="673052" y="3767823"/>
            <a:ext cx="679025" cy="679025"/>
          </a:xfrm>
          <a:prstGeom prst="rect">
            <a:avLst/>
          </a:prstGeom>
          <a:noFill/>
          <a:ln>
            <a:noFill/>
          </a:ln>
        </p:spPr>
      </p:pic>
      <p:pic>
        <p:nvPicPr>
          <p:cNvPr id="275" name="Google Shape;275;p59"/>
          <p:cNvPicPr preferRelativeResize="0"/>
          <p:nvPr/>
        </p:nvPicPr>
        <p:blipFill>
          <a:blip r:embed="rId5">
            <a:alphaModFix/>
          </a:blip>
          <a:stretch>
            <a:fillRect/>
          </a:stretch>
        </p:blipFill>
        <p:spPr>
          <a:xfrm>
            <a:off x="1974075" y="812075"/>
            <a:ext cx="5195843" cy="261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60"/>
          <p:cNvSpPr txBox="1">
            <a:spLocks noGrp="1"/>
          </p:cNvSpPr>
          <p:nvPr>
            <p:ph type="title"/>
          </p:nvPr>
        </p:nvSpPr>
        <p:spPr>
          <a:xfrm>
            <a:off x="0" y="-12175"/>
            <a:ext cx="79263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220" b="1">
                <a:solidFill>
                  <a:schemeClr val="lt1"/>
                </a:solidFill>
              </a:rPr>
              <a:t>Conclusion</a:t>
            </a:r>
            <a:endParaRPr sz="2220" b="1">
              <a:solidFill>
                <a:schemeClr val="lt1"/>
              </a:solidFill>
            </a:endParaRPr>
          </a:p>
        </p:txBody>
      </p:sp>
      <p:sp>
        <p:nvSpPr>
          <p:cNvPr id="281" name="Google Shape;281;p60"/>
          <p:cNvSpPr txBox="1">
            <a:spLocks noGrp="1"/>
          </p:cNvSpPr>
          <p:nvPr>
            <p:ph type="body" idx="1"/>
          </p:nvPr>
        </p:nvSpPr>
        <p:spPr>
          <a:xfrm>
            <a:off x="311700" y="1239450"/>
            <a:ext cx="8520600" cy="2664600"/>
          </a:xfrm>
          <a:prstGeom prst="rect">
            <a:avLst/>
          </a:prstGeom>
          <a:noFill/>
          <a:ln>
            <a:noFill/>
          </a:ln>
        </p:spPr>
        <p:txBody>
          <a:bodyPr spcFirstLastPara="1" wrap="square" lIns="91425" tIns="91425" rIns="91425" bIns="91425" anchor="t" anchorCtr="0">
            <a:normAutofit lnSpcReduction="10000"/>
          </a:bodyPr>
          <a:lstStyle/>
          <a:p>
            <a:pPr marL="457200" lvl="0" indent="-342900" algn="just" rtl="0">
              <a:lnSpc>
                <a:spcPct val="115000"/>
              </a:lnSpc>
              <a:spcBef>
                <a:spcPts val="0"/>
              </a:spcBef>
              <a:spcAft>
                <a:spcPts val="0"/>
              </a:spcAft>
              <a:buClr>
                <a:schemeClr val="dk1"/>
              </a:buClr>
              <a:buSzPts val="1800"/>
              <a:buFont typeface="Dosis"/>
              <a:buChar char="●"/>
            </a:pPr>
            <a:r>
              <a:rPr lang="en" b="1">
                <a:solidFill>
                  <a:schemeClr val="dk1"/>
                </a:solidFill>
                <a:latin typeface="Dosis"/>
                <a:ea typeface="Dosis"/>
                <a:cs typeface="Dosis"/>
                <a:sym typeface="Dosis"/>
              </a:rPr>
              <a:t>Pertumbuhan pelanggan</a:t>
            </a:r>
            <a:r>
              <a:rPr lang="en">
                <a:solidFill>
                  <a:schemeClr val="dk1"/>
                </a:solidFill>
                <a:latin typeface="Dosis"/>
                <a:ea typeface="Dosis"/>
                <a:cs typeface="Dosis"/>
                <a:sym typeface="Dosis"/>
              </a:rPr>
              <a:t> selama 2016-2018 masih perlu ditingkatkan karena </a:t>
            </a:r>
            <a:r>
              <a:rPr lang="en" b="1">
                <a:solidFill>
                  <a:schemeClr val="dk1"/>
                </a:solidFill>
                <a:latin typeface="Dosis"/>
                <a:ea typeface="Dosis"/>
                <a:cs typeface="Dosis"/>
                <a:sym typeface="Dosis"/>
              </a:rPr>
              <a:t>kebanyakan transaksi yang terjadi dilakukan oleh pelanggan baru.</a:t>
            </a:r>
            <a:endParaRPr b="1">
              <a:solidFill>
                <a:schemeClr val="dk1"/>
              </a:solidFill>
              <a:latin typeface="Dosis"/>
              <a:ea typeface="Dosis"/>
              <a:cs typeface="Dosis"/>
              <a:sym typeface="Dosis"/>
            </a:endParaRPr>
          </a:p>
          <a:p>
            <a:pPr marL="457200" lvl="0" indent="-342900" algn="just" rtl="0">
              <a:lnSpc>
                <a:spcPct val="115000"/>
              </a:lnSpc>
              <a:spcBef>
                <a:spcPts val="0"/>
              </a:spcBef>
              <a:spcAft>
                <a:spcPts val="0"/>
              </a:spcAft>
              <a:buClr>
                <a:schemeClr val="dk1"/>
              </a:buClr>
              <a:buSzPts val="1800"/>
              <a:buFont typeface="Dosis"/>
              <a:buChar char="●"/>
            </a:pPr>
            <a:r>
              <a:rPr lang="en" b="1">
                <a:solidFill>
                  <a:schemeClr val="dk1"/>
                </a:solidFill>
                <a:latin typeface="Dosis"/>
                <a:ea typeface="Dosis"/>
                <a:cs typeface="Dosis"/>
                <a:sym typeface="Dosis"/>
              </a:rPr>
              <a:t>Kualitas produk</a:t>
            </a:r>
            <a:r>
              <a:rPr lang="en">
                <a:solidFill>
                  <a:schemeClr val="dk1"/>
                </a:solidFill>
                <a:latin typeface="Dosis"/>
                <a:ea typeface="Dosis"/>
                <a:cs typeface="Dosis"/>
                <a:sym typeface="Dosis"/>
              </a:rPr>
              <a:t> selama 2016-2018 </a:t>
            </a:r>
            <a:r>
              <a:rPr lang="en" b="1">
                <a:solidFill>
                  <a:schemeClr val="dk1"/>
                </a:solidFill>
                <a:latin typeface="Dosis"/>
                <a:ea typeface="Dosis"/>
                <a:cs typeface="Dosis"/>
                <a:sym typeface="Dosis"/>
              </a:rPr>
              <a:t>menghasilkan revenue yang cukup baik</a:t>
            </a:r>
            <a:r>
              <a:rPr lang="en">
                <a:solidFill>
                  <a:schemeClr val="dk1"/>
                </a:solidFill>
                <a:latin typeface="Dosis"/>
                <a:ea typeface="Dosis"/>
                <a:cs typeface="Dosis"/>
                <a:sym typeface="Dosis"/>
              </a:rPr>
              <a:t> dengan top kategori yang beragam, terutama pada tahun 2018 sepertinya </a:t>
            </a:r>
            <a:r>
              <a:rPr lang="en" b="1">
                <a:solidFill>
                  <a:schemeClr val="dk1"/>
                </a:solidFill>
                <a:latin typeface="Dosis"/>
                <a:ea typeface="Dosis"/>
                <a:cs typeface="Dosis"/>
                <a:sym typeface="Dosis"/>
              </a:rPr>
              <a:t>Health Beauty</a:t>
            </a:r>
            <a:r>
              <a:rPr lang="en">
                <a:solidFill>
                  <a:schemeClr val="dk1"/>
                </a:solidFill>
                <a:latin typeface="Dosis"/>
                <a:ea typeface="Dosis"/>
                <a:cs typeface="Dosis"/>
                <a:sym typeface="Dosis"/>
              </a:rPr>
              <a:t> memiliki demand yang cukup besar.</a:t>
            </a:r>
            <a:endParaRPr>
              <a:solidFill>
                <a:schemeClr val="dk1"/>
              </a:solidFill>
              <a:latin typeface="Dosis"/>
              <a:ea typeface="Dosis"/>
              <a:cs typeface="Dosis"/>
              <a:sym typeface="Dosis"/>
            </a:endParaRPr>
          </a:p>
          <a:p>
            <a:pPr marL="457200" lvl="0" indent="-342900" algn="just" rtl="0">
              <a:lnSpc>
                <a:spcPct val="115000"/>
              </a:lnSpc>
              <a:spcBef>
                <a:spcPts val="0"/>
              </a:spcBef>
              <a:spcAft>
                <a:spcPts val="0"/>
              </a:spcAft>
              <a:buClr>
                <a:schemeClr val="dk1"/>
              </a:buClr>
              <a:buSzPts val="1800"/>
              <a:buFont typeface="Dosis"/>
              <a:buChar char="●"/>
            </a:pPr>
            <a:r>
              <a:rPr lang="en" b="1">
                <a:solidFill>
                  <a:schemeClr val="dk1"/>
                </a:solidFill>
                <a:latin typeface="Dosis"/>
                <a:ea typeface="Dosis"/>
                <a:cs typeface="Dosis"/>
                <a:sym typeface="Dosis"/>
              </a:rPr>
              <a:t>Penggunaan tipe pembayaran</a:t>
            </a:r>
            <a:r>
              <a:rPr lang="en">
                <a:solidFill>
                  <a:schemeClr val="dk1"/>
                </a:solidFill>
                <a:latin typeface="Dosis"/>
                <a:ea typeface="Dosis"/>
                <a:cs typeface="Dosis"/>
                <a:sym typeface="Dosis"/>
              </a:rPr>
              <a:t> selama 2016-2018 </a:t>
            </a:r>
            <a:r>
              <a:rPr lang="en" b="1">
                <a:solidFill>
                  <a:schemeClr val="dk1"/>
                </a:solidFill>
                <a:latin typeface="Dosis"/>
                <a:ea typeface="Dosis"/>
                <a:cs typeface="Dosis"/>
                <a:sym typeface="Dosis"/>
              </a:rPr>
              <a:t>cukup bagus hampir di setiap tipe pembayaran, terutama Credit Card sedangkan Voucher yang perlu diperbarui</a:t>
            </a:r>
            <a:r>
              <a:rPr lang="en">
                <a:solidFill>
                  <a:schemeClr val="dk1"/>
                </a:solidFill>
                <a:latin typeface="Dosis"/>
                <a:ea typeface="Dosis"/>
                <a:cs typeface="Dosis"/>
                <a:sym typeface="Dosis"/>
              </a:rPr>
              <a:t> kedepannya karena terjadi sedikit penurunan.</a:t>
            </a:r>
            <a:endParaRPr>
              <a:solidFill>
                <a:schemeClr val="dk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1"/>
          <p:cNvSpPr txBox="1">
            <a:spLocks noGrp="1"/>
          </p:cNvSpPr>
          <p:nvPr>
            <p:ph type="ctrTitle"/>
          </p:nvPr>
        </p:nvSpPr>
        <p:spPr>
          <a:xfrm>
            <a:off x="4472850" y="1545450"/>
            <a:ext cx="42231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0"/>
          <p:cNvSpPr txBox="1">
            <a:spLocks noGrp="1"/>
          </p:cNvSpPr>
          <p:nvPr>
            <p:ph type="title"/>
          </p:nvPr>
        </p:nvSpPr>
        <p:spPr>
          <a:xfrm>
            <a:off x="0" y="-12175"/>
            <a:ext cx="79263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98" name="Google Shape;198;p50"/>
          <p:cNvSpPr txBox="1">
            <a:spLocks noGrp="1"/>
          </p:cNvSpPr>
          <p:nvPr>
            <p:ph type="body" idx="1"/>
          </p:nvPr>
        </p:nvSpPr>
        <p:spPr>
          <a:xfrm>
            <a:off x="311700" y="1506875"/>
            <a:ext cx="8520600" cy="30621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1200"/>
              </a:spcAft>
              <a:buSzPts val="1800"/>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51"/>
          <p:cNvPicPr preferRelativeResize="0"/>
          <p:nvPr/>
        </p:nvPicPr>
        <p:blipFill rotWithShape="1">
          <a:blip r:embed="rId3">
            <a:alphaModFix/>
          </a:blip>
          <a:srcRect/>
          <a:stretch/>
        </p:blipFill>
        <p:spPr>
          <a:xfrm>
            <a:off x="316088" y="756356"/>
            <a:ext cx="5014748" cy="4234412"/>
          </a:xfrm>
          <a:prstGeom prst="rect">
            <a:avLst/>
          </a:prstGeom>
          <a:noFill/>
          <a:ln>
            <a:noFill/>
          </a:ln>
        </p:spPr>
      </p:pic>
      <p:sp>
        <p:nvSpPr>
          <p:cNvPr id="204" name="Google Shape;204;p51"/>
          <p:cNvSpPr txBox="1">
            <a:spLocks noGrp="1"/>
          </p:cNvSpPr>
          <p:nvPr>
            <p:ph type="title"/>
          </p:nvPr>
        </p:nvSpPr>
        <p:spPr>
          <a:xfrm>
            <a:off x="0" y="-12175"/>
            <a:ext cx="78660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200"/>
              <a:buNone/>
            </a:pPr>
            <a:r>
              <a:rPr lang="en" b="1"/>
              <a:t>Data Preparation</a:t>
            </a:r>
            <a:endParaRPr b="1"/>
          </a:p>
        </p:txBody>
      </p:sp>
      <p:sp>
        <p:nvSpPr>
          <p:cNvPr id="205" name="Google Shape;205;p51"/>
          <p:cNvSpPr txBox="1">
            <a:spLocks noGrp="1"/>
          </p:cNvSpPr>
          <p:nvPr>
            <p:ph type="body" idx="1"/>
          </p:nvPr>
        </p:nvSpPr>
        <p:spPr>
          <a:xfrm>
            <a:off x="4658633" y="968131"/>
            <a:ext cx="4169278" cy="3535488"/>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1018"/>
              <a:buNone/>
            </a:pPr>
            <a:r>
              <a:rPr lang="en" sz="1400" dirty="0">
                <a:solidFill>
                  <a:schemeClr val="dk1"/>
                </a:solidFill>
                <a:latin typeface="Arial"/>
                <a:ea typeface="Arial"/>
                <a:cs typeface="Arial"/>
                <a:sym typeface="Arial"/>
              </a:rPr>
              <a:t>Sebelum memulai analisis data, sebaiknya kita mempersiapkan data yang dibutuhkan terlebih dahulu. Disini saya akan menggunakan tools </a:t>
            </a:r>
            <a:r>
              <a:rPr lang="en" sz="1400" b="1" dirty="0">
                <a:solidFill>
                  <a:schemeClr val="dk1"/>
                </a:solidFill>
                <a:latin typeface="Arial"/>
                <a:ea typeface="Arial"/>
                <a:cs typeface="Arial"/>
                <a:sym typeface="Arial"/>
              </a:rPr>
              <a:t>PostgreSQL</a:t>
            </a:r>
            <a:r>
              <a:rPr lang="en" sz="1400" dirty="0">
                <a:solidFill>
                  <a:schemeClr val="dk1"/>
                </a:solidFill>
                <a:latin typeface="Arial"/>
                <a:ea typeface="Arial"/>
                <a:cs typeface="Arial"/>
                <a:sym typeface="Arial"/>
              </a:rPr>
              <a:t>. Adapun tahapan yang dilakukan, antara lain:</a:t>
            </a:r>
            <a:endParaRPr dirty="0"/>
          </a:p>
          <a:p>
            <a:pPr marL="285750" lvl="0" indent="-285750" algn="just" rtl="0">
              <a:lnSpc>
                <a:spcPct val="95000"/>
              </a:lnSpc>
              <a:spcBef>
                <a:spcPts val="1200"/>
              </a:spcBef>
              <a:spcAft>
                <a:spcPts val="0"/>
              </a:spcAft>
              <a:buSzPts val="1018"/>
              <a:buChar char="●"/>
            </a:pPr>
            <a:r>
              <a:rPr lang="en" sz="1400" b="1" dirty="0">
                <a:solidFill>
                  <a:schemeClr val="dk1"/>
                </a:solidFill>
                <a:latin typeface="Arial"/>
                <a:ea typeface="Arial"/>
                <a:cs typeface="Arial"/>
                <a:sym typeface="Arial"/>
              </a:rPr>
              <a:t>Membuat database</a:t>
            </a:r>
            <a:r>
              <a:rPr lang="en" sz="1400" dirty="0">
                <a:solidFill>
                  <a:schemeClr val="dk1"/>
                </a:solidFill>
                <a:latin typeface="Arial"/>
                <a:ea typeface="Arial"/>
                <a:cs typeface="Arial"/>
                <a:sym typeface="Arial"/>
              </a:rPr>
              <a:t> untuk penyimpanan dataset.</a:t>
            </a:r>
            <a:endParaRPr dirty="0"/>
          </a:p>
          <a:p>
            <a:pPr marL="285750" lvl="0" indent="-285750" algn="just" rtl="0">
              <a:lnSpc>
                <a:spcPct val="95000"/>
              </a:lnSpc>
              <a:spcBef>
                <a:spcPts val="0"/>
              </a:spcBef>
              <a:spcAft>
                <a:spcPts val="0"/>
              </a:spcAft>
              <a:buSzPts val="1018"/>
              <a:buChar char="●"/>
            </a:pPr>
            <a:r>
              <a:rPr lang="en" sz="1400" b="1" dirty="0">
                <a:solidFill>
                  <a:schemeClr val="dk1"/>
                </a:solidFill>
                <a:latin typeface="Arial"/>
                <a:ea typeface="Arial"/>
                <a:cs typeface="Arial"/>
                <a:sym typeface="Arial"/>
              </a:rPr>
              <a:t>Membuat tabel </a:t>
            </a:r>
            <a:r>
              <a:rPr lang="en" sz="1400" dirty="0">
                <a:solidFill>
                  <a:schemeClr val="dk1"/>
                </a:solidFill>
                <a:latin typeface="Arial"/>
                <a:ea typeface="Arial"/>
                <a:cs typeface="Arial"/>
                <a:sym typeface="Arial"/>
              </a:rPr>
              <a:t>dengan CREATE statement dengan nama dan tipe data yang sesuai.</a:t>
            </a:r>
            <a:endParaRPr dirty="0"/>
          </a:p>
          <a:p>
            <a:pPr marL="285750" lvl="0" indent="-285750" algn="just" rtl="0">
              <a:lnSpc>
                <a:spcPct val="95000"/>
              </a:lnSpc>
              <a:spcBef>
                <a:spcPts val="0"/>
              </a:spcBef>
              <a:spcAft>
                <a:spcPts val="0"/>
              </a:spcAft>
              <a:buSzPts val="1018"/>
              <a:buChar char="●"/>
            </a:pPr>
            <a:r>
              <a:rPr lang="en" sz="1400" b="1" dirty="0">
                <a:solidFill>
                  <a:schemeClr val="dk1"/>
                </a:solidFill>
                <a:latin typeface="Arial"/>
                <a:ea typeface="Arial"/>
                <a:cs typeface="Arial"/>
                <a:sym typeface="Arial"/>
              </a:rPr>
              <a:t>Mengimpor data </a:t>
            </a:r>
            <a:r>
              <a:rPr lang="en" sz="1400" dirty="0">
                <a:solidFill>
                  <a:schemeClr val="dk1"/>
                </a:solidFill>
                <a:latin typeface="Arial"/>
                <a:ea typeface="Arial"/>
                <a:cs typeface="Arial"/>
                <a:sym typeface="Arial"/>
              </a:rPr>
              <a:t>menggunakan file CSV untuk tiap tabel.</a:t>
            </a:r>
            <a:endParaRPr dirty="0"/>
          </a:p>
          <a:p>
            <a:pPr marL="285750" lvl="0" indent="-285750" algn="just" rtl="0">
              <a:lnSpc>
                <a:spcPct val="95000"/>
              </a:lnSpc>
              <a:spcBef>
                <a:spcPts val="0"/>
              </a:spcBef>
              <a:spcAft>
                <a:spcPts val="0"/>
              </a:spcAft>
              <a:buSzPts val="1018"/>
              <a:buChar char="●"/>
            </a:pPr>
            <a:r>
              <a:rPr lang="en" sz="1400" b="1" dirty="0">
                <a:solidFill>
                  <a:schemeClr val="dk1"/>
                </a:solidFill>
                <a:latin typeface="Arial"/>
                <a:ea typeface="Arial"/>
                <a:cs typeface="Arial"/>
                <a:sym typeface="Arial"/>
              </a:rPr>
              <a:t>Menambahkan relasi antar tabel</a:t>
            </a:r>
            <a:r>
              <a:rPr lang="en" sz="1400" dirty="0">
                <a:solidFill>
                  <a:schemeClr val="dk1"/>
                </a:solidFill>
                <a:latin typeface="Arial"/>
                <a:ea typeface="Arial"/>
                <a:cs typeface="Arial"/>
                <a:sym typeface="Arial"/>
              </a:rPr>
              <a:t> menggunakan ALTER statement.</a:t>
            </a:r>
            <a:endParaRPr dirty="0"/>
          </a:p>
        </p:txBody>
      </p:sp>
      <p:sp>
        <p:nvSpPr>
          <p:cNvPr id="206" name="Google Shape;206;p51"/>
          <p:cNvSpPr txBox="1"/>
          <p:nvPr/>
        </p:nvSpPr>
        <p:spPr>
          <a:xfrm>
            <a:off x="4572000" y="4601534"/>
            <a:ext cx="4488000" cy="523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 sz="1100" b="0" i="0" u="none" strike="noStrike" cap="none" dirty="0">
                <a:solidFill>
                  <a:srgbClr val="000000"/>
                </a:solidFill>
                <a:latin typeface="Arial"/>
                <a:ea typeface="Arial"/>
                <a:cs typeface="Arial"/>
                <a:sym typeface="Arial"/>
              </a:rPr>
              <a:t>Lihat atau Download ERD </a:t>
            </a:r>
            <a:r>
              <a:rPr lang="en" sz="1100" b="0" i="0" u="sng" strike="noStrike" cap="none" dirty="0">
                <a:solidFill>
                  <a:schemeClr val="hlink"/>
                </a:solidFill>
                <a:latin typeface="Arial"/>
                <a:ea typeface="Arial"/>
                <a:cs typeface="Arial"/>
                <a:sym typeface="Arial"/>
                <a:hlinkClick r:id="rId4"/>
              </a:rPr>
              <a:t>disini</a:t>
            </a:r>
            <a:endParaRPr sz="11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100"/>
              <a:buFont typeface="Arial"/>
              <a:buNone/>
            </a:pPr>
            <a:r>
              <a:rPr lang="en" sz="1100" b="0" i="0" u="none" strike="noStrike" cap="none" dirty="0">
                <a:solidFill>
                  <a:srgbClr val="000000"/>
                </a:solidFill>
                <a:latin typeface="Arial"/>
                <a:ea typeface="Arial"/>
                <a:cs typeface="Arial"/>
                <a:sym typeface="Arial"/>
              </a:rPr>
              <a:t>Query selengkapnya dapat dilihat </a:t>
            </a:r>
            <a:r>
              <a:rPr lang="en" sz="1100" b="0" i="0" u="sng" strike="noStrike" cap="none" dirty="0">
                <a:solidFill>
                  <a:schemeClr val="hlink"/>
                </a:solidFill>
                <a:latin typeface="Arial"/>
                <a:ea typeface="Arial"/>
                <a:cs typeface="Arial"/>
                <a:sym typeface="Arial"/>
                <a:hlinkClick r:id="rId5"/>
              </a:rPr>
              <a:t>disini</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52"/>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212" name="Google Shape;212;p52"/>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u="sng" dirty="0">
                <a:solidFill>
                  <a:schemeClr val="hlink"/>
                </a:solidFill>
                <a:hlinkClick r:id="rId3"/>
              </a:rPr>
              <a:t>disini</a:t>
            </a:r>
            <a:endParaRPr sz="1100" dirty="0">
              <a:solidFill>
                <a:schemeClr val="dk1"/>
              </a:solidFill>
            </a:endParaRPr>
          </a:p>
        </p:txBody>
      </p:sp>
      <p:sp>
        <p:nvSpPr>
          <p:cNvPr id="213" name="Google Shape;213;p52"/>
          <p:cNvSpPr txBox="1">
            <a:spLocks noGrp="1"/>
          </p:cNvSpPr>
          <p:nvPr>
            <p:ph type="body" idx="1"/>
          </p:nvPr>
        </p:nvSpPr>
        <p:spPr>
          <a:xfrm>
            <a:off x="1188300" y="1103575"/>
            <a:ext cx="6767400" cy="904200"/>
          </a:xfrm>
          <a:prstGeom prst="rect">
            <a:avLst/>
          </a:prstGeom>
        </p:spPr>
        <p:txBody>
          <a:bodyPr spcFirstLastPara="1" wrap="square" lIns="91425" tIns="91425" rIns="91425" bIns="91425" anchor="t" anchorCtr="0">
            <a:normAutofit fontScale="92500" lnSpcReduction="10000"/>
          </a:bodyPr>
          <a:lstStyle/>
          <a:p>
            <a:pPr marL="0" lvl="0" indent="0" algn="just" rtl="0">
              <a:lnSpc>
                <a:spcPct val="105000"/>
              </a:lnSpc>
              <a:spcBef>
                <a:spcPts val="0"/>
              </a:spcBef>
              <a:spcAft>
                <a:spcPts val="1200"/>
              </a:spcAft>
              <a:buNone/>
            </a:pPr>
            <a:r>
              <a:rPr lang="en" sz="1400">
                <a:solidFill>
                  <a:schemeClr val="dk1"/>
                </a:solidFill>
              </a:rPr>
              <a:t>Berikut ini adalah hasil query untuk </a:t>
            </a:r>
            <a:r>
              <a:rPr lang="en" sz="1400" b="1">
                <a:solidFill>
                  <a:schemeClr val="dk1"/>
                </a:solidFill>
              </a:rPr>
              <a:t>analisis pertumbuhan pelanggan</a:t>
            </a:r>
            <a:r>
              <a:rPr lang="en" sz="1400">
                <a:solidFill>
                  <a:schemeClr val="dk1"/>
                </a:solidFill>
              </a:rPr>
              <a:t> berdasarkan metric </a:t>
            </a:r>
            <a:r>
              <a:rPr lang="en" sz="1400" i="1">
                <a:solidFill>
                  <a:schemeClr val="dk1"/>
                </a:solidFill>
              </a:rPr>
              <a:t>monthly active user, total new customer, number of repeat order, dan average of transaction</a:t>
            </a:r>
            <a:r>
              <a:rPr lang="en" sz="1400">
                <a:solidFill>
                  <a:schemeClr val="dk1"/>
                </a:solidFill>
              </a:rPr>
              <a:t> pada setiap tahun nya.</a:t>
            </a:r>
            <a:endParaRPr sz="1400">
              <a:solidFill>
                <a:schemeClr val="dk1"/>
              </a:solidFill>
            </a:endParaRPr>
          </a:p>
        </p:txBody>
      </p:sp>
      <p:pic>
        <p:nvPicPr>
          <p:cNvPr id="214" name="Google Shape;214;p52"/>
          <p:cNvPicPr preferRelativeResize="0"/>
          <p:nvPr/>
        </p:nvPicPr>
        <p:blipFill>
          <a:blip r:embed="rId4">
            <a:alphaModFix/>
          </a:blip>
          <a:stretch>
            <a:fillRect/>
          </a:stretch>
        </p:blipFill>
        <p:spPr>
          <a:xfrm>
            <a:off x="702725" y="2210825"/>
            <a:ext cx="7738550" cy="171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220" name="Google Shape;220;p5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21" name="Google Shape;221;p53"/>
          <p:cNvSpPr txBox="1"/>
          <p:nvPr/>
        </p:nvSpPr>
        <p:spPr>
          <a:xfrm>
            <a:off x="2170575" y="3661975"/>
            <a:ext cx="5649900" cy="852600"/>
          </a:xfrm>
          <a:prstGeom prst="rect">
            <a:avLst/>
          </a:prstGeom>
          <a:noFill/>
          <a:ln>
            <a:noFill/>
          </a:ln>
        </p:spPr>
        <p:txBody>
          <a:bodyPr spcFirstLastPara="1" wrap="square" lIns="91425" tIns="91425" rIns="91425" bIns="91425" anchor="t" anchorCtr="0">
            <a:spAutoFit/>
          </a:bodyPr>
          <a:lstStyle/>
          <a:p>
            <a:pPr marL="0" lvl="0" indent="0" algn="just" rtl="0">
              <a:lnSpc>
                <a:spcPct val="105000"/>
              </a:lnSpc>
              <a:spcBef>
                <a:spcPts val="0"/>
              </a:spcBef>
              <a:spcAft>
                <a:spcPts val="1200"/>
              </a:spcAft>
              <a:buNone/>
            </a:pPr>
            <a:r>
              <a:rPr lang="en" b="1">
                <a:solidFill>
                  <a:schemeClr val="dk1"/>
                </a:solidFill>
              </a:rPr>
              <a:t>Rata-rata pelanggan yang aktif per bulan dan jumlah pelanggan baru mengalami kenaikan setiap tahunnya</a:t>
            </a:r>
            <a:r>
              <a:rPr lang="en">
                <a:solidFill>
                  <a:schemeClr val="dk1"/>
                </a:solidFill>
              </a:rPr>
              <a:t> terutama pada tahun 2017 terjadi pertumbuhan pelanggan yang cukup signifikan.</a:t>
            </a:r>
            <a:endParaRPr/>
          </a:p>
        </p:txBody>
      </p:sp>
      <p:pic>
        <p:nvPicPr>
          <p:cNvPr id="222" name="Google Shape;222;p53"/>
          <p:cNvPicPr preferRelativeResize="0"/>
          <p:nvPr/>
        </p:nvPicPr>
        <p:blipFill>
          <a:blip r:embed="rId4">
            <a:alphaModFix/>
          </a:blip>
          <a:stretch>
            <a:fillRect/>
          </a:stretch>
        </p:blipFill>
        <p:spPr>
          <a:xfrm>
            <a:off x="1315650" y="3698912"/>
            <a:ext cx="778725" cy="778725"/>
          </a:xfrm>
          <a:prstGeom prst="rect">
            <a:avLst/>
          </a:prstGeom>
          <a:noFill/>
          <a:ln>
            <a:noFill/>
          </a:ln>
        </p:spPr>
      </p:pic>
      <p:pic>
        <p:nvPicPr>
          <p:cNvPr id="223" name="Google Shape;223;p53"/>
          <p:cNvPicPr preferRelativeResize="0"/>
          <p:nvPr/>
        </p:nvPicPr>
        <p:blipFill>
          <a:blip r:embed="rId5">
            <a:alphaModFix/>
          </a:blip>
          <a:stretch>
            <a:fillRect/>
          </a:stretch>
        </p:blipFill>
        <p:spPr>
          <a:xfrm>
            <a:off x="711338" y="712925"/>
            <a:ext cx="7721325" cy="279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229" name="Google Shape;229;p54"/>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30" name="Google Shape;230;p54"/>
          <p:cNvSpPr txBox="1"/>
          <p:nvPr/>
        </p:nvSpPr>
        <p:spPr>
          <a:xfrm>
            <a:off x="2170575" y="3661975"/>
            <a:ext cx="6059100" cy="1079100"/>
          </a:xfrm>
          <a:prstGeom prst="rect">
            <a:avLst/>
          </a:prstGeom>
          <a:noFill/>
          <a:ln>
            <a:noFill/>
          </a:ln>
        </p:spPr>
        <p:txBody>
          <a:bodyPr spcFirstLastPara="1" wrap="square" lIns="91425" tIns="91425" rIns="91425" bIns="91425" anchor="t" anchorCtr="0">
            <a:spAutoFit/>
          </a:bodyPr>
          <a:lstStyle/>
          <a:p>
            <a:pPr marL="0" lvl="0" indent="0" algn="just" rtl="0">
              <a:lnSpc>
                <a:spcPct val="105000"/>
              </a:lnSpc>
              <a:spcBef>
                <a:spcPts val="0"/>
              </a:spcBef>
              <a:spcAft>
                <a:spcPts val="1200"/>
              </a:spcAft>
              <a:buNone/>
            </a:pPr>
            <a:r>
              <a:rPr lang="en">
                <a:solidFill>
                  <a:schemeClr val="dk1"/>
                </a:solidFill>
              </a:rPr>
              <a:t>Banyaknya pelanggan yang melakukan </a:t>
            </a:r>
            <a:r>
              <a:rPr lang="en" b="1">
                <a:solidFill>
                  <a:schemeClr val="dk1"/>
                </a:solidFill>
              </a:rPr>
              <a:t>repeat order terjadi sedikit penurunan pada tahun 2017 ke 2018.</a:t>
            </a:r>
            <a:r>
              <a:rPr lang="en">
                <a:solidFill>
                  <a:schemeClr val="dk1"/>
                </a:solidFill>
              </a:rPr>
              <a:t> Sedangkan </a:t>
            </a:r>
            <a:r>
              <a:rPr lang="en" b="1">
                <a:solidFill>
                  <a:schemeClr val="dk1"/>
                </a:solidFill>
              </a:rPr>
              <a:t>Rata-rata transaksinya tidak mengalami pertumbuhan</a:t>
            </a:r>
            <a:r>
              <a:rPr lang="en">
                <a:solidFill>
                  <a:schemeClr val="dk1"/>
                </a:solidFill>
              </a:rPr>
              <a:t> </a:t>
            </a:r>
            <a:r>
              <a:rPr lang="en" b="1">
                <a:solidFill>
                  <a:schemeClr val="dk1"/>
                </a:solidFill>
              </a:rPr>
              <a:t>yang signifikan</a:t>
            </a:r>
            <a:r>
              <a:rPr lang="en">
                <a:solidFill>
                  <a:schemeClr val="dk1"/>
                </a:solidFill>
              </a:rPr>
              <a:t> pada tiap tahunnya.</a:t>
            </a:r>
            <a:endParaRPr b="1">
              <a:solidFill>
                <a:schemeClr val="dk1"/>
              </a:solidFill>
            </a:endParaRPr>
          </a:p>
        </p:txBody>
      </p:sp>
      <p:pic>
        <p:nvPicPr>
          <p:cNvPr id="231" name="Google Shape;231;p54"/>
          <p:cNvPicPr preferRelativeResize="0"/>
          <p:nvPr/>
        </p:nvPicPr>
        <p:blipFill>
          <a:blip r:embed="rId4">
            <a:alphaModFix/>
          </a:blip>
          <a:stretch>
            <a:fillRect/>
          </a:stretch>
        </p:blipFill>
        <p:spPr>
          <a:xfrm>
            <a:off x="1342275" y="3812162"/>
            <a:ext cx="778725" cy="778725"/>
          </a:xfrm>
          <a:prstGeom prst="rect">
            <a:avLst/>
          </a:prstGeom>
          <a:noFill/>
          <a:ln>
            <a:noFill/>
          </a:ln>
        </p:spPr>
      </p:pic>
      <p:pic>
        <p:nvPicPr>
          <p:cNvPr id="232" name="Google Shape;232;p54"/>
          <p:cNvPicPr preferRelativeResize="0"/>
          <p:nvPr/>
        </p:nvPicPr>
        <p:blipFill>
          <a:blip r:embed="rId5">
            <a:alphaModFix/>
          </a:blip>
          <a:stretch>
            <a:fillRect/>
          </a:stretch>
        </p:blipFill>
        <p:spPr>
          <a:xfrm>
            <a:off x="403100" y="840850"/>
            <a:ext cx="8337824" cy="269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238" name="Google Shape;238;p55"/>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Query selengkapnya dapat dilihat </a:t>
            </a:r>
            <a:r>
              <a:rPr lang="en" sz="1100" u="sng" dirty="0">
                <a:solidFill>
                  <a:schemeClr val="hlink"/>
                </a:solidFill>
                <a:hlinkClick r:id="rId3"/>
              </a:rPr>
              <a:t>disini</a:t>
            </a:r>
            <a:endParaRPr sz="1100" dirty="0">
              <a:solidFill>
                <a:schemeClr val="dk1"/>
              </a:solidFill>
            </a:endParaRPr>
          </a:p>
        </p:txBody>
      </p:sp>
      <p:sp>
        <p:nvSpPr>
          <p:cNvPr id="239" name="Google Shape;239;p55"/>
          <p:cNvSpPr txBox="1">
            <a:spLocks noGrp="1"/>
          </p:cNvSpPr>
          <p:nvPr>
            <p:ph type="body" idx="1"/>
          </p:nvPr>
        </p:nvSpPr>
        <p:spPr>
          <a:xfrm>
            <a:off x="1507050" y="1189200"/>
            <a:ext cx="6129900" cy="7566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400">
                <a:solidFill>
                  <a:schemeClr val="dk1"/>
                </a:solidFill>
              </a:rPr>
              <a:t>Berikut ini adalah hasil query untuk </a:t>
            </a:r>
            <a:r>
              <a:rPr lang="en" sz="1400" b="1">
                <a:solidFill>
                  <a:schemeClr val="dk1"/>
                </a:solidFill>
              </a:rPr>
              <a:t>analisis kualitas produk</a:t>
            </a:r>
            <a:r>
              <a:rPr lang="en" sz="1400">
                <a:solidFill>
                  <a:schemeClr val="dk1"/>
                </a:solidFill>
              </a:rPr>
              <a:t> berdasarkan metric </a:t>
            </a:r>
            <a:r>
              <a:rPr lang="en" sz="1400" i="1">
                <a:solidFill>
                  <a:schemeClr val="dk1"/>
                </a:solidFill>
              </a:rPr>
              <a:t>revenue dan canceled order </a:t>
            </a:r>
            <a:r>
              <a:rPr lang="en" sz="1400">
                <a:solidFill>
                  <a:schemeClr val="dk1"/>
                </a:solidFill>
              </a:rPr>
              <a:t>pada setiap tahun nya.</a:t>
            </a:r>
            <a:endParaRPr sz="1400">
              <a:solidFill>
                <a:schemeClr val="dk1"/>
              </a:solidFill>
            </a:endParaRPr>
          </a:p>
        </p:txBody>
      </p:sp>
      <p:pic>
        <p:nvPicPr>
          <p:cNvPr id="240" name="Google Shape;240;p55"/>
          <p:cNvPicPr preferRelativeResize="0"/>
          <p:nvPr/>
        </p:nvPicPr>
        <p:blipFill>
          <a:blip r:embed="rId4">
            <a:alphaModFix/>
          </a:blip>
          <a:stretch>
            <a:fillRect/>
          </a:stretch>
        </p:blipFill>
        <p:spPr>
          <a:xfrm>
            <a:off x="311700" y="2057350"/>
            <a:ext cx="8520600" cy="135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246" name="Google Shape;246;p56"/>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47" name="Google Shape;247;p56"/>
          <p:cNvSpPr txBox="1">
            <a:spLocks noGrp="1"/>
          </p:cNvSpPr>
          <p:nvPr>
            <p:ph type="body" idx="1"/>
          </p:nvPr>
        </p:nvSpPr>
        <p:spPr>
          <a:xfrm>
            <a:off x="1772350" y="3535550"/>
            <a:ext cx="6255600" cy="10005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400" b="1">
                <a:solidFill>
                  <a:schemeClr val="dk1"/>
                </a:solidFill>
              </a:rPr>
              <a:t>Total Revenue</a:t>
            </a:r>
            <a:r>
              <a:rPr lang="en" sz="1400">
                <a:solidFill>
                  <a:schemeClr val="dk1"/>
                </a:solidFill>
              </a:rPr>
              <a:t> yang dihasilkan setiap tahun terlihat </a:t>
            </a:r>
            <a:r>
              <a:rPr lang="en" sz="1400" b="1">
                <a:solidFill>
                  <a:schemeClr val="dk1"/>
                </a:solidFill>
              </a:rPr>
              <a:t>mengalami kenaikan</a:t>
            </a:r>
            <a:r>
              <a:rPr lang="en" sz="1400">
                <a:solidFill>
                  <a:schemeClr val="dk1"/>
                </a:solidFill>
              </a:rPr>
              <a:t> tetapi </a:t>
            </a:r>
            <a:r>
              <a:rPr lang="en" sz="1400" b="1">
                <a:solidFill>
                  <a:schemeClr val="dk1"/>
                </a:solidFill>
              </a:rPr>
              <a:t>jumlah pesanan yang dibatalkan tiap tahun pun bertambah</a:t>
            </a:r>
            <a:r>
              <a:rPr lang="en" sz="1400">
                <a:solidFill>
                  <a:schemeClr val="dk1"/>
                </a:solidFill>
              </a:rPr>
              <a:t> pula yang dimungkinkan karena jumlah orang yang mengakses tiap tahun juga bertambah.</a:t>
            </a:r>
            <a:endParaRPr sz="1400">
              <a:solidFill>
                <a:schemeClr val="dk1"/>
              </a:solidFill>
            </a:endParaRPr>
          </a:p>
        </p:txBody>
      </p:sp>
      <p:pic>
        <p:nvPicPr>
          <p:cNvPr id="248" name="Google Shape;248;p56"/>
          <p:cNvPicPr preferRelativeResize="0"/>
          <p:nvPr/>
        </p:nvPicPr>
        <p:blipFill>
          <a:blip r:embed="rId4">
            <a:alphaModFix/>
          </a:blip>
          <a:stretch>
            <a:fillRect/>
          </a:stretch>
        </p:blipFill>
        <p:spPr>
          <a:xfrm>
            <a:off x="906850" y="3646437"/>
            <a:ext cx="778725" cy="778725"/>
          </a:xfrm>
          <a:prstGeom prst="rect">
            <a:avLst/>
          </a:prstGeom>
          <a:noFill/>
          <a:ln>
            <a:noFill/>
          </a:ln>
        </p:spPr>
      </p:pic>
      <p:pic>
        <p:nvPicPr>
          <p:cNvPr id="249" name="Google Shape;249;p56"/>
          <p:cNvPicPr preferRelativeResize="0"/>
          <p:nvPr/>
        </p:nvPicPr>
        <p:blipFill>
          <a:blip r:embed="rId5">
            <a:alphaModFix/>
          </a:blip>
          <a:stretch>
            <a:fillRect/>
          </a:stretch>
        </p:blipFill>
        <p:spPr>
          <a:xfrm>
            <a:off x="912475" y="838714"/>
            <a:ext cx="7319049" cy="2529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57"/>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255" name="Google Shape;255;p5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56" name="Google Shape;256;p57"/>
          <p:cNvSpPr txBox="1">
            <a:spLocks noGrp="1"/>
          </p:cNvSpPr>
          <p:nvPr>
            <p:ph type="body" idx="1"/>
          </p:nvPr>
        </p:nvSpPr>
        <p:spPr>
          <a:xfrm>
            <a:off x="562500" y="3379725"/>
            <a:ext cx="8019000" cy="13527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400" b="1">
                <a:solidFill>
                  <a:schemeClr val="dk1"/>
                </a:solidFill>
              </a:rPr>
              <a:t>Revenue yang dihasilkan dari top kategori mengalamin kenaikan yang cukup signifikan</a:t>
            </a:r>
            <a:r>
              <a:rPr lang="en" sz="1400">
                <a:solidFill>
                  <a:schemeClr val="dk1"/>
                </a:solidFill>
              </a:rPr>
              <a:t> pada tiap tahunnya, sedangkan jumlah pesanan yang dibatalkan pada top kategori tiap tahunnya tidak begitu berdampak, </a:t>
            </a:r>
            <a:r>
              <a:rPr lang="en" sz="1400" b="1">
                <a:solidFill>
                  <a:schemeClr val="dk1"/>
                </a:solidFill>
              </a:rPr>
              <a:t>hanya berbeda 2 transaksi cancel antara tahun 2017 ke 2018</a:t>
            </a:r>
            <a:r>
              <a:rPr lang="en" sz="1400">
                <a:solidFill>
                  <a:schemeClr val="dk1"/>
                </a:solidFill>
              </a:rPr>
              <a:t>. Hal yang menarik adalah kategori </a:t>
            </a:r>
            <a:r>
              <a:rPr lang="en" sz="1400" b="1">
                <a:solidFill>
                  <a:schemeClr val="dk1"/>
                </a:solidFill>
              </a:rPr>
              <a:t>Health Beauty selain sebagai penghasil revenue tertinggi juga penyumbang cancel order terbanyak pada tahun 2018</a:t>
            </a:r>
            <a:r>
              <a:rPr lang="en" sz="1400">
                <a:solidFill>
                  <a:schemeClr val="dk1"/>
                </a:solidFill>
              </a:rPr>
              <a:t>.</a:t>
            </a:r>
            <a:endParaRPr sz="1400">
              <a:solidFill>
                <a:schemeClr val="dk1"/>
              </a:solidFill>
            </a:endParaRPr>
          </a:p>
        </p:txBody>
      </p:sp>
      <p:pic>
        <p:nvPicPr>
          <p:cNvPr id="257" name="Google Shape;257;p57"/>
          <p:cNvPicPr preferRelativeResize="0"/>
          <p:nvPr/>
        </p:nvPicPr>
        <p:blipFill>
          <a:blip r:embed="rId4">
            <a:alphaModFix/>
          </a:blip>
          <a:stretch>
            <a:fillRect/>
          </a:stretch>
        </p:blipFill>
        <p:spPr>
          <a:xfrm>
            <a:off x="982850" y="2695098"/>
            <a:ext cx="661000" cy="661000"/>
          </a:xfrm>
          <a:prstGeom prst="rect">
            <a:avLst/>
          </a:prstGeom>
          <a:noFill/>
          <a:ln>
            <a:noFill/>
          </a:ln>
        </p:spPr>
      </p:pic>
      <p:pic>
        <p:nvPicPr>
          <p:cNvPr id="258" name="Google Shape;258;p57"/>
          <p:cNvPicPr preferRelativeResize="0"/>
          <p:nvPr/>
        </p:nvPicPr>
        <p:blipFill>
          <a:blip r:embed="rId5">
            <a:alphaModFix/>
          </a:blip>
          <a:stretch>
            <a:fillRect/>
          </a:stretch>
        </p:blipFill>
        <p:spPr>
          <a:xfrm>
            <a:off x="1906450" y="1142075"/>
            <a:ext cx="6427174" cy="2214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648</Words>
  <Application>Microsoft Office PowerPoint</Application>
  <PresentationFormat>On-screen Show (16:9)</PresentationFormat>
  <Paragraphs>53</Paragraphs>
  <Slides>13</Slides>
  <Notes>13</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Nunito</vt:lpstr>
      <vt:lpstr>Dosis</vt:lpstr>
      <vt:lpstr>Simple Light</vt:lpstr>
      <vt:lpstr>Simple Light</vt:lpstr>
      <vt:lpstr>Simple Light</vt:lpstr>
      <vt:lpstr>Simple Light</vt:lpstr>
      <vt:lpstr>Analyzing eCommerce Business Performance with SQL</vt:lpstr>
      <vt:lpstr>Overview</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Payment Type Usage Analysis </vt:lpstr>
      <vt:lpstr>Annual Payment Type Usage Analysis </vt:lpstr>
      <vt:lpstr>Conclusion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Feri Dwi</cp:lastModifiedBy>
  <cp:revision>2</cp:revision>
  <dcterms:modified xsi:type="dcterms:W3CDTF">2022-05-27T09:55:05Z</dcterms:modified>
</cp:coreProperties>
</file>